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333"/>
    <a:srgbClr val="FFFFFF"/>
    <a:srgbClr val="D5C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D522-0D0E-4DB9-BEE7-6289FDCCEB2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6E27-D95C-4074-8D97-1047F64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D522-0D0E-4DB9-BEE7-6289FDCCEB2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6E27-D95C-4074-8D97-1047F64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D522-0D0E-4DB9-BEE7-6289FDCCEB2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6E27-D95C-4074-8D97-1047F64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7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D522-0D0E-4DB9-BEE7-6289FDCCEB2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6E27-D95C-4074-8D97-1047F64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0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D522-0D0E-4DB9-BEE7-6289FDCCEB2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6E27-D95C-4074-8D97-1047F64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D522-0D0E-4DB9-BEE7-6289FDCCEB2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6E27-D95C-4074-8D97-1047F64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D522-0D0E-4DB9-BEE7-6289FDCCEB2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6E27-D95C-4074-8D97-1047F64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8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D522-0D0E-4DB9-BEE7-6289FDCCEB2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6E27-D95C-4074-8D97-1047F64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D522-0D0E-4DB9-BEE7-6289FDCCEB2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6E27-D95C-4074-8D97-1047F64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0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D522-0D0E-4DB9-BEE7-6289FDCCEB2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6E27-D95C-4074-8D97-1047F64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0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D522-0D0E-4DB9-BEE7-6289FDCCEB2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6E27-D95C-4074-8D97-1047F64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9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D522-0D0E-4DB9-BEE7-6289FDCCEB2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C6E27-D95C-4074-8D97-1047F64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631" y="1598235"/>
            <a:ext cx="6066184" cy="2387600"/>
          </a:xfrm>
        </p:spPr>
        <p:txBody>
          <a:bodyPr>
            <a:norm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SEISMIC</a:t>
            </a:r>
            <a:br>
              <a:rPr lang="en-US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SHIFT</a:t>
            </a:r>
            <a:endParaRPr lang="en-US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631" y="4077910"/>
            <a:ext cx="6066184" cy="1655762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D5CE4A"/>
                </a:solidFill>
              </a:rPr>
              <a:t>The Factors Impacting Your Nation’s</a:t>
            </a:r>
          </a:p>
          <a:p>
            <a:pPr algn="l"/>
            <a:r>
              <a:rPr lang="en-US" i="1" dirty="0" smtClean="0">
                <a:solidFill>
                  <a:srgbClr val="D5CE4A"/>
                </a:solidFill>
              </a:rPr>
              <a:t>Workforce (and your City)</a:t>
            </a:r>
            <a:endParaRPr lang="en-US" i="1" dirty="0">
              <a:solidFill>
                <a:srgbClr val="D5CE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546" y="690474"/>
            <a:ext cx="33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C2333"/>
                </a:solidFill>
                <a:latin typeface="Arial Black" panose="020B0A04020102020204" pitchFamily="34" charset="0"/>
              </a:rPr>
              <a:t>THE 3 BIG</a:t>
            </a:r>
          </a:p>
          <a:p>
            <a:r>
              <a:rPr lang="en-US" sz="3600" dirty="0" smtClean="0">
                <a:solidFill>
                  <a:srgbClr val="1C2333"/>
                </a:solidFill>
                <a:latin typeface="Arial Black" panose="020B0A04020102020204" pitchFamily="34" charset="0"/>
              </a:rPr>
              <a:t>AGITATORS</a:t>
            </a:r>
            <a:endParaRPr lang="en-US" sz="3600" dirty="0">
              <a:solidFill>
                <a:srgbClr val="1C23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545" y="690474"/>
            <a:ext cx="2911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C2333"/>
                </a:solidFill>
                <a:latin typeface="Arial Black" panose="020B0A04020102020204" pitchFamily="34" charset="0"/>
              </a:rPr>
              <a:t>TECH</a:t>
            </a:r>
          </a:p>
          <a:p>
            <a:r>
              <a:rPr lang="en-US" sz="3600" dirty="0" smtClean="0">
                <a:solidFill>
                  <a:srgbClr val="1C2333"/>
                </a:solidFill>
                <a:latin typeface="Arial Black" panose="020B0A04020102020204" pitchFamily="34" charset="0"/>
              </a:rPr>
              <a:t>CHANGE: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545" y="1866125"/>
            <a:ext cx="2668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</a:p>
          <a:p>
            <a:r>
              <a:rPr lang="en-US" sz="36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</a:p>
          <a:p>
            <a:r>
              <a:rPr lang="en-US" sz="36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Robots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1873" y="774441"/>
            <a:ext cx="56263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C2333"/>
                </a:solidFill>
              </a:rPr>
              <a:t>Automation will displace between 400-800 million workers from their current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C2333"/>
                </a:solidFill>
              </a:rPr>
              <a:t>Mass global deployment of robots is unrelenting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C2333"/>
                </a:solidFill>
              </a:rPr>
              <a:t>Preparing workers to be productive in an unknown future will be key</a:t>
            </a:r>
            <a:endParaRPr lang="en-US" sz="2200" dirty="0">
              <a:solidFill>
                <a:srgbClr val="1C2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545" y="690474"/>
            <a:ext cx="3825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C2333"/>
                </a:solidFill>
                <a:latin typeface="Arial Black" panose="020B0A04020102020204" pitchFamily="34" charset="0"/>
              </a:rPr>
              <a:t>TECH</a:t>
            </a:r>
          </a:p>
          <a:p>
            <a:r>
              <a:rPr lang="en-US" sz="3600" dirty="0" smtClean="0">
                <a:solidFill>
                  <a:srgbClr val="1C2333"/>
                </a:solidFill>
                <a:latin typeface="Arial Black" panose="020B0A04020102020204" pitchFamily="34" charset="0"/>
              </a:rPr>
              <a:t>CHANGE: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545" y="2267342"/>
            <a:ext cx="2939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training</a:t>
            </a:r>
            <a:r>
              <a:rPr lang="en-US" sz="2000" dirty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for ongoing market viability and effective organizational contribution:</a:t>
            </a:r>
          </a:p>
        </p:txBody>
      </p:sp>
    </p:spTree>
    <p:extLst>
      <p:ext uri="{BB962C8B-B14F-4D97-AF65-F5344CB8AC3E}">
        <p14:creationId xmlns:p14="http://schemas.microsoft.com/office/powerpoint/2010/main" val="36453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545" y="690474"/>
            <a:ext cx="3825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C2333"/>
                </a:solidFill>
                <a:latin typeface="Arial Black" panose="020B0A04020102020204" pitchFamily="34" charset="0"/>
              </a:rPr>
              <a:t>POPULATION SHIFTS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545" y="2071399"/>
            <a:ext cx="2761863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4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&amp; continent shifts in population density</a:t>
            </a:r>
          </a:p>
          <a:p>
            <a:pPr marL="228600" indent="-228600">
              <a:lnSpc>
                <a:spcPts val="24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65 and &lt; 15</a:t>
            </a:r>
          </a:p>
          <a:p>
            <a:pPr marL="228600" indent="-228600">
              <a:lnSpc>
                <a:spcPts val="24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race heterogeneity</a:t>
            </a:r>
          </a:p>
          <a:p>
            <a:pPr marL="228600" indent="-228600">
              <a:lnSpc>
                <a:spcPts val="24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</a:p>
        </p:txBody>
      </p:sp>
    </p:spTree>
    <p:extLst>
      <p:ext uri="{BB962C8B-B14F-4D97-AF65-F5344CB8AC3E}">
        <p14:creationId xmlns:p14="http://schemas.microsoft.com/office/powerpoint/2010/main" val="2947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545" y="690474"/>
            <a:ext cx="3825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C2333"/>
                </a:solidFill>
                <a:latin typeface="Arial Black" panose="020B0A04020102020204" pitchFamily="34" charset="0"/>
              </a:rPr>
              <a:t>POPULATION SHIFTS: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545" y="1866125"/>
            <a:ext cx="2668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for Diversity Acceptance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0273" y="4292262"/>
            <a:ext cx="8098972" cy="187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6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Improved results and outcomes when there is diversity in human contribution</a:t>
            </a:r>
          </a:p>
          <a:p>
            <a:pPr marL="285750" indent="-285750">
              <a:lnSpc>
                <a:spcPts val="216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Leaders can play an important role to promote team harmony and unified efforts</a:t>
            </a:r>
          </a:p>
          <a:p>
            <a:pPr marL="742950" lvl="1" indent="-285750">
              <a:lnSpc>
                <a:spcPts val="216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Leadership embrace of diversity</a:t>
            </a:r>
          </a:p>
          <a:p>
            <a:pPr marL="742950" lvl="1" indent="-285750">
              <a:lnSpc>
                <a:spcPts val="216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Leadership help with worker understanding and negotiation of individual differences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235" y="597164"/>
            <a:ext cx="3825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1C2333"/>
                </a:solidFill>
                <a:latin typeface="Arial Black" panose="020B0A04020102020204" pitchFamily="34" charset="0"/>
              </a:rPr>
              <a:t>MARKET</a:t>
            </a:r>
          </a:p>
          <a:p>
            <a:r>
              <a:rPr lang="en-US" sz="3000" dirty="0" smtClean="0">
                <a:solidFill>
                  <a:srgbClr val="1C2333"/>
                </a:solidFill>
                <a:latin typeface="Arial Black" panose="020B0A04020102020204" pitchFamily="34" charset="0"/>
              </a:rPr>
              <a:t>GLOBALIZATION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66718" y="420055"/>
            <a:ext cx="27618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Consumer Durables</a:t>
            </a:r>
          </a:p>
          <a:p>
            <a:pPr algn="r"/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Leisure Activities</a:t>
            </a:r>
          </a:p>
          <a:p>
            <a:pPr algn="r"/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Financial &amp; Telecom Services</a:t>
            </a:r>
          </a:p>
          <a:p>
            <a:pPr algn="r"/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Housing, Healthcare &amp; Education</a:t>
            </a:r>
          </a:p>
          <a:p>
            <a:pPr algn="r"/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Infrastructure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35" y="1791481"/>
            <a:ext cx="2826015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ts val="24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billion more people will enter the consuming class with an additional $23 trillion in spending power</a:t>
            </a:r>
          </a:p>
          <a:p>
            <a:pPr marL="228600" indent="-228600">
              <a:lnSpc>
                <a:spcPts val="24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Alibaba vs. Amazon;</a:t>
            </a:r>
            <a:r>
              <a:rPr lang="en-US" sz="2000" dirty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Uber; </a:t>
            </a:r>
            <a:r>
              <a:rPr lang="en-US" sz="2000" dirty="0" err="1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Flexport</a:t>
            </a:r>
            <a:r>
              <a:rPr lang="en-US" sz="2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Orbital Insight,</a:t>
            </a:r>
            <a:br>
              <a:rPr lang="en-US" sz="2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Spire</a:t>
            </a:r>
          </a:p>
        </p:txBody>
      </p:sp>
    </p:spTree>
    <p:extLst>
      <p:ext uri="{BB962C8B-B14F-4D97-AF65-F5344CB8AC3E}">
        <p14:creationId xmlns:p14="http://schemas.microsoft.com/office/powerpoint/2010/main" val="17586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545" y="690474"/>
            <a:ext cx="3825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C2333"/>
                </a:solidFill>
                <a:latin typeface="Arial Black" panose="020B0A04020102020204" pitchFamily="34" charset="0"/>
              </a:rPr>
              <a:t>LEADERING INTO THE FUTURE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545" y="2687228"/>
            <a:ext cx="259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1C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4 Skills of Successful Leaders</a:t>
            </a:r>
          </a:p>
        </p:txBody>
      </p:sp>
    </p:spTree>
    <p:extLst>
      <p:ext uri="{BB962C8B-B14F-4D97-AF65-F5344CB8AC3E}">
        <p14:creationId xmlns:p14="http://schemas.microsoft.com/office/powerpoint/2010/main" val="36554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673" y="354563"/>
            <a:ext cx="98811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smtClean="0"/>
              <a:t>As community leaders, our ability to </a:t>
            </a:r>
            <a:r>
              <a:rPr lang="en-US" sz="2600" b="1" dirty="0" smtClean="0"/>
              <a:t>embrace the changes </a:t>
            </a:r>
            <a:r>
              <a:rPr lang="en-US" sz="2600" dirty="0" smtClean="0"/>
              <a:t>driven by</a:t>
            </a:r>
            <a:br>
              <a:rPr lang="en-US" sz="2600" dirty="0" smtClean="0"/>
            </a:br>
            <a:r>
              <a:rPr lang="en-US" sz="2600" dirty="0" smtClean="0"/>
              <a:t>technology, population shifts, and market globalization,</a:t>
            </a:r>
            <a:br>
              <a:rPr lang="en-US" sz="2600" dirty="0" smtClean="0"/>
            </a:br>
            <a:r>
              <a:rPr lang="en-US" sz="2600" dirty="0" smtClean="0"/>
              <a:t>by </a:t>
            </a:r>
            <a:r>
              <a:rPr lang="en-US" sz="2600" b="1" dirty="0" smtClean="0"/>
              <a:t>readying humans </a:t>
            </a:r>
            <a:r>
              <a:rPr lang="en-US" sz="2600" dirty="0" smtClean="0"/>
              <a:t>for those changes,</a:t>
            </a:r>
            <a:br>
              <a:rPr lang="en-US" sz="2600" dirty="0" smtClean="0"/>
            </a:br>
            <a:r>
              <a:rPr lang="en-US" sz="2600" dirty="0" smtClean="0"/>
              <a:t>will be key towards </a:t>
            </a:r>
            <a:r>
              <a:rPr lang="en-US" sz="2600" b="1" dirty="0" smtClean="0"/>
              <a:t>Community, City, and Country success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615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201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SEISMIC 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SEISMIC SHIFT</dc:title>
  <dc:creator>Enoch Fredericks</dc:creator>
  <cp:lastModifiedBy>Christina Burchette</cp:lastModifiedBy>
  <cp:revision>20</cp:revision>
  <dcterms:created xsi:type="dcterms:W3CDTF">2018-08-01T18:15:00Z</dcterms:created>
  <dcterms:modified xsi:type="dcterms:W3CDTF">2018-08-30T20:27:50Z</dcterms:modified>
</cp:coreProperties>
</file>